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2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12192000" cy="6858000"/>
  <p:notesSz cx="12192000" cy="6858000"/>
  <p:embeddedFontLst>
    <p:embeddedFont>
      <p:font typeface="UENNCW+Calibri-Light,Bold"/>
      <p:regular r:id="rId53"/>
    </p:embeddedFont>
    <p:embeddedFont>
      <p:font typeface="MAFFUP+ArialMT"/>
      <p:regular r:id="rId5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" Type="http://schemas.openxmlformats.org/officeDocument/2006/relationships/theme" Target="theme/theme1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slide" Target="slides/slide39.xml" /><Relationship Id="rId45" Type="http://schemas.openxmlformats.org/officeDocument/2006/relationships/slide" Target="slides/slide40.xml" /><Relationship Id="rId46" Type="http://schemas.openxmlformats.org/officeDocument/2006/relationships/slide" Target="slides/slide41.xml" /><Relationship Id="rId47" Type="http://schemas.openxmlformats.org/officeDocument/2006/relationships/slide" Target="slides/slide42.xml" /><Relationship Id="rId48" Type="http://schemas.openxmlformats.org/officeDocument/2006/relationships/slide" Target="slides/slide43.xml" /><Relationship Id="rId49" Type="http://schemas.openxmlformats.org/officeDocument/2006/relationships/slide" Target="slides/slide44.xml" /><Relationship Id="rId5" Type="http://schemas.openxmlformats.org/officeDocument/2006/relationships/slideMaster" Target="slideMasters/slideMaster1.xml" /><Relationship Id="rId50" Type="http://schemas.openxmlformats.org/officeDocument/2006/relationships/slide" Target="slides/slide45.xml" /><Relationship Id="rId51" Type="http://schemas.openxmlformats.org/officeDocument/2006/relationships/slide" Target="slides/slide46.xml" /><Relationship Id="rId52" Type="http://schemas.openxmlformats.org/officeDocument/2006/relationships/slide" Target="slides/slide47.xml" /><Relationship Id="rId53" Type="http://schemas.openxmlformats.org/officeDocument/2006/relationships/font" Target="fonts/font1.fntdata" /><Relationship Id="rId54" Type="http://schemas.openxmlformats.org/officeDocument/2006/relationships/font" Target="fonts/font2.fntdata" /><Relationship Id="rId6" Type="http://schemas.openxmlformats.org/officeDocument/2006/relationships/slide" Target="slides/slide1.xml" /><Relationship Id="rId7" Type="http://schemas.openxmlformats.org/officeDocument/2006/relationships/slide" Target="slides/slide2.xml" /><Relationship Id="rId8" Type="http://schemas.openxmlformats.org/officeDocument/2006/relationships/slide" Target="slides/slide3.xml" /><Relationship Id="rId9" Type="http://schemas.openxmlformats.org/officeDocument/2006/relationships/slide" Target="slides/slide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5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8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1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2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3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4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5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6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7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8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9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0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1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2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3.pn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4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5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6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7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6708" y="2024387"/>
            <a:ext cx="6137030" cy="12268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 b="1">
                <a:solidFill>
                  <a:srgbClr val="000000"/>
                </a:solidFill>
                <a:latin typeface="Candara"/>
                <a:cs typeface="Candara"/>
              </a:rPr>
              <a:t>Capstone</a:t>
            </a:r>
            <a:r>
              <a:rPr dirty="0" sz="4500" b="1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dirty="0" sz="4500" b="1">
                <a:solidFill>
                  <a:srgbClr val="000000"/>
                </a:solidFill>
                <a:latin typeface="Candara"/>
                <a:cs typeface="Candara"/>
              </a:rPr>
              <a:t>Project</a:t>
            </a:r>
            <a:r>
              <a:rPr dirty="0" sz="4500" b="1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dirty="0" sz="4500" b="1">
                <a:solidFill>
                  <a:srgbClr val="000000"/>
                </a:solidFill>
                <a:latin typeface="Candara"/>
                <a:cs typeface="Candara"/>
              </a:rPr>
              <a:t>Report</a:t>
            </a:r>
          </a:p>
          <a:p>
            <a:pPr marL="2638424" marR="0">
              <a:lnSpc>
                <a:spcPts val="4500"/>
              </a:lnSpc>
              <a:spcBef>
                <a:spcPts val="359"/>
              </a:spcBef>
              <a:spcAft>
                <a:spcPts val="0"/>
              </a:spcAft>
            </a:pPr>
            <a:r>
              <a:rPr dirty="0" sz="4500" b="1">
                <a:solidFill>
                  <a:srgbClr val="000000"/>
                </a:solidFill>
                <a:latin typeface="Candara"/>
                <a:cs typeface="Candara"/>
              </a:rPr>
              <a:t>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42233" y="3412185"/>
            <a:ext cx="5558866" cy="520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800" b="1">
                <a:solidFill>
                  <a:srgbClr val="000000"/>
                </a:solidFill>
                <a:latin typeface="Candara"/>
                <a:cs typeface="Candara"/>
              </a:rPr>
              <a:t>“</a:t>
            </a:r>
            <a:r>
              <a:rPr dirty="0" sz="3800" b="1">
                <a:solidFill>
                  <a:srgbClr val="00b050"/>
                </a:solidFill>
                <a:latin typeface="Candara"/>
                <a:cs typeface="Candara"/>
              </a:rPr>
              <a:t>TRAVEL</a:t>
            </a:r>
            <a:r>
              <a:rPr dirty="0" sz="3800" b="1">
                <a:solidFill>
                  <a:srgbClr val="00b050"/>
                </a:solidFill>
                <a:latin typeface="Candara"/>
                <a:cs typeface="Candara"/>
              </a:rPr>
              <a:t> </a:t>
            </a:r>
            <a:r>
              <a:rPr dirty="0" sz="3800" b="1">
                <a:solidFill>
                  <a:srgbClr val="00b050"/>
                </a:solidFill>
                <a:latin typeface="Candara"/>
                <a:cs typeface="Candara"/>
              </a:rPr>
              <a:t>APPROVAL</a:t>
            </a:r>
            <a:r>
              <a:rPr dirty="0" sz="3800" b="1">
                <a:solidFill>
                  <a:srgbClr val="00b050"/>
                </a:solidFill>
                <a:latin typeface="Candara"/>
                <a:cs typeface="Candara"/>
              </a:rPr>
              <a:t> </a:t>
            </a:r>
            <a:r>
              <a:rPr dirty="0" sz="3800" spc="-37" b="1">
                <a:solidFill>
                  <a:srgbClr val="00b050"/>
                </a:solidFill>
                <a:latin typeface="Candara"/>
                <a:cs typeface="Candara"/>
              </a:rPr>
              <a:t>APP</a:t>
            </a:r>
            <a:r>
              <a:rPr dirty="0" sz="3800" b="1">
                <a:solidFill>
                  <a:srgbClr val="000000"/>
                </a:solidFill>
                <a:latin typeface="Candara"/>
                <a:cs typeface="Candara"/>
              </a:rPr>
              <a:t>”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12322" y="4548085"/>
            <a:ext cx="4092169" cy="1117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Candara"/>
                <a:cs typeface="Candara"/>
              </a:rPr>
              <a:t>BY:</a:t>
            </a:r>
          </a:p>
          <a:p>
            <a:pPr marL="0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andara"/>
                <a:cs typeface="Candara"/>
              </a:rPr>
              <a:t>Name:</a:t>
            </a:r>
            <a:r>
              <a:rPr dirty="0" sz="2000" spc="12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dirty="0" sz="2500">
                <a:solidFill>
                  <a:srgbClr val="000000"/>
                </a:solidFill>
                <a:latin typeface="Candara"/>
                <a:cs typeface="Candara"/>
              </a:rPr>
              <a:t>Kondepudi</a:t>
            </a:r>
            <a:r>
              <a:rPr dirty="0" sz="2500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dirty="0" sz="2500">
                <a:solidFill>
                  <a:srgbClr val="000000"/>
                </a:solidFill>
                <a:latin typeface="Candara"/>
                <a:cs typeface="Candara"/>
              </a:rPr>
              <a:t>Vijaya</a:t>
            </a:r>
            <a:r>
              <a:rPr dirty="0" sz="2500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dirty="0" sz="2500">
                <a:solidFill>
                  <a:srgbClr val="000000"/>
                </a:solidFill>
                <a:latin typeface="Candara"/>
                <a:cs typeface="Candara"/>
              </a:rPr>
              <a:t>Durga</a:t>
            </a:r>
          </a:p>
          <a:p>
            <a:pPr marL="0" marR="0">
              <a:lnSpc>
                <a:spcPts val="2500"/>
              </a:lnSpc>
              <a:spcBef>
                <a:spcPts val="436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andara"/>
                <a:cs typeface="Candara"/>
              </a:rPr>
              <a:t>Batch</a:t>
            </a:r>
            <a:r>
              <a:rPr dirty="0" sz="2000" spc="120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dirty="0" sz="2500">
                <a:solidFill>
                  <a:srgbClr val="000000"/>
                </a:solidFill>
                <a:latin typeface="Candara"/>
                <a:cs typeface="Candara"/>
              </a:rPr>
              <a:t>WIP-SF-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13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12322" y="5683024"/>
            <a:ext cx="2504705" cy="3636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andara"/>
                <a:cs typeface="Candara"/>
              </a:rPr>
              <a:t>LMS</a:t>
            </a:r>
            <a:r>
              <a:rPr dirty="0" sz="2000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dirty="0" sz="2000">
                <a:solidFill>
                  <a:srgbClr val="000000"/>
                </a:solidFill>
                <a:latin typeface="Candara"/>
                <a:cs typeface="Candara"/>
              </a:rPr>
              <a:t>Id</a:t>
            </a:r>
            <a:r>
              <a:rPr dirty="0" sz="2500">
                <a:solidFill>
                  <a:srgbClr val="000000"/>
                </a:solidFill>
                <a:latin typeface="Candara"/>
                <a:cs typeface="Candara"/>
              </a:rPr>
              <a:t>:</a:t>
            </a:r>
            <a:r>
              <a:rPr dirty="0" sz="2500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dirty="0" sz="2500">
                <a:solidFill>
                  <a:srgbClr val="000000"/>
                </a:solidFill>
                <a:latin typeface="Candara"/>
                <a:cs typeface="Candara"/>
              </a:rPr>
              <a:t>MGSA_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540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42786" y="697834"/>
            <a:ext cx="9305207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After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creating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travel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approval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object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with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fields,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it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looks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as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shown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below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99213" y="457168"/>
            <a:ext cx="7847498" cy="698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Importing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Department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records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using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data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import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wizard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and</a:t>
            </a:r>
          </a:p>
          <a:p>
            <a:pPr marL="888035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imported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record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data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status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can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viewed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below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14061" y="641074"/>
            <a:ext cx="1591893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Exercise</a:t>
            </a:r>
            <a:r>
              <a:rPr dirty="0" sz="2500" spc="-58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-</a:t>
            </a:r>
            <a:r>
              <a:rPr dirty="0" sz="2500" spc="-6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92072" y="1122444"/>
            <a:ext cx="10210993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Creating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Expense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Item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custom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object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and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Custom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fields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in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Expense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Item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object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111647" y="876152"/>
            <a:ext cx="2366240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Created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Eric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User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174575" y="818642"/>
            <a:ext cx="6891850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Customize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the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Travel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Approval</a:t>
            </a:r>
            <a:r>
              <a:rPr dirty="0" sz="2500" spc="505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Default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search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layout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48351" y="714343"/>
            <a:ext cx="3264412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Customizing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page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layout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069449" y="875633"/>
            <a:ext cx="1820765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Test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the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app: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16537" y="885793"/>
            <a:ext cx="1711273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MODULE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-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3738" y="2109159"/>
            <a:ext cx="4981071" cy="4106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550">
                <a:solidFill>
                  <a:srgbClr val="00b050"/>
                </a:solidFill>
                <a:latin typeface="MAFFUP+ArialMT"/>
                <a:cs typeface="MAFFUP+ArialMT"/>
              </a:rPr>
              <a:t>•</a:t>
            </a:r>
            <a:r>
              <a:rPr dirty="0" sz="2550" spc="199">
                <a:solidFill>
                  <a:srgbClr val="00b050"/>
                </a:solidFill>
                <a:latin typeface="MAFFUP+ArialMT"/>
                <a:cs typeface="MAFFUP+ArialMT"/>
              </a:rPr>
              <a:t> 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This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project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module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focuses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on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the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12338" y="2507107"/>
            <a:ext cx="5099880" cy="698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Automation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and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Analytics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Tools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to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en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your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custom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App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development.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3738" y="3264859"/>
            <a:ext cx="5329751" cy="14393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550">
                <a:solidFill>
                  <a:srgbClr val="00b050"/>
                </a:solidFill>
                <a:latin typeface="MAFFUP+ArialMT"/>
                <a:cs typeface="MAFFUP+ArialMT"/>
              </a:rPr>
              <a:t>•</a:t>
            </a:r>
            <a:r>
              <a:rPr dirty="0" sz="2550" spc="199">
                <a:solidFill>
                  <a:srgbClr val="00b050"/>
                </a:solidFill>
                <a:latin typeface="MAFFUP+ArialMT"/>
                <a:cs typeface="MAFFUP+ArialMT"/>
              </a:rPr>
              <a:t> 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Define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Business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logic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using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Validation</a:t>
            </a:r>
          </a:p>
          <a:p>
            <a:pPr marL="22860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Roll-up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summary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fields,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Formulas,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Flo</a:t>
            </a:r>
          </a:p>
          <a:p>
            <a:pPr marL="22860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how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you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track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Travel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Approvals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using</a:t>
            </a:r>
          </a:p>
          <a:p>
            <a:pPr marL="22860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and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2f5597"/>
                </a:solidFill>
                <a:latin typeface="Calibri"/>
                <a:cs typeface="Calibri"/>
              </a:rPr>
              <a:t>Dashboards.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682240" y="611981"/>
            <a:ext cx="7525748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Validation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Rule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that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trip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end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date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always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&gt;=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trip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start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date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601666" y="903929"/>
            <a:ext cx="3153638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Creating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Formula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Fields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53220" y="1248810"/>
            <a:ext cx="2652154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>
                <a:solidFill>
                  <a:srgbClr val="00b050"/>
                </a:solidFill>
                <a:latin typeface="UENNCW+Calibri-Light,Bold"/>
                <a:cs typeface="UENNCW+Calibri-Light,Bold"/>
              </a:rPr>
              <a:t>CONTENTS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0579" y="2330507"/>
            <a:ext cx="5043016" cy="4546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8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00b050"/>
                </a:solidFill>
                <a:latin typeface="MAFFUP+ArialMT"/>
                <a:cs typeface="MAFFUP+ArialMT"/>
              </a:rPr>
              <a:t>•</a:t>
            </a:r>
            <a:r>
              <a:rPr dirty="0" sz="2850" spc="10">
                <a:solidFill>
                  <a:srgbClr val="00b050"/>
                </a:solidFill>
                <a:latin typeface="MAFFUP+ArialMT"/>
                <a:cs typeface="MAFFUP+ArialMT"/>
              </a:rPr>
              <a:t> 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INTRODUCTION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TO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SALESFORCE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0579" y="2841556"/>
            <a:ext cx="5808029" cy="9657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8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00b050"/>
                </a:solidFill>
                <a:latin typeface="MAFFUP+ArialMT"/>
                <a:cs typeface="MAFFUP+ArialMT"/>
              </a:rPr>
              <a:t>•</a:t>
            </a:r>
            <a:r>
              <a:rPr dirty="0" sz="2850" spc="10">
                <a:solidFill>
                  <a:srgbClr val="00b050"/>
                </a:solidFill>
                <a:latin typeface="MAFFUP+ArialMT"/>
                <a:cs typeface="MAFFUP+ArialMT"/>
              </a:rPr>
              <a:t> 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INTRODUCTION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TRAVEL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APPROVA</a:t>
            </a:r>
          </a:p>
          <a:p>
            <a:pPr marL="0" marR="0">
              <a:lnSpc>
                <a:spcPts val="3183"/>
              </a:lnSpc>
              <a:spcBef>
                <a:spcPts val="743"/>
              </a:spcBef>
              <a:spcAft>
                <a:spcPts val="0"/>
              </a:spcAft>
            </a:pPr>
            <a:r>
              <a:rPr dirty="0" sz="2850">
                <a:solidFill>
                  <a:srgbClr val="00b050"/>
                </a:solidFill>
                <a:latin typeface="MAFFUP+ArialMT"/>
                <a:cs typeface="MAFFUP+ArialMT"/>
              </a:rPr>
              <a:t>•</a:t>
            </a:r>
            <a:r>
              <a:rPr dirty="0" sz="2850" spc="10">
                <a:solidFill>
                  <a:srgbClr val="00b050"/>
                </a:solidFill>
                <a:latin typeface="MAFFUP+ArialMT"/>
                <a:cs typeface="MAFFUP+ArialMT"/>
              </a:rPr>
              <a:t> 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MODULE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00579" y="3863651"/>
            <a:ext cx="1950204" cy="4546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8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00b050"/>
                </a:solidFill>
                <a:latin typeface="MAFFUP+ArialMT"/>
                <a:cs typeface="MAFFUP+ArialMT"/>
              </a:rPr>
              <a:t>•</a:t>
            </a:r>
            <a:r>
              <a:rPr dirty="0" sz="2850" spc="10">
                <a:solidFill>
                  <a:srgbClr val="00b050"/>
                </a:solidFill>
                <a:latin typeface="MAFFUP+ArialMT"/>
                <a:cs typeface="MAFFUP+ArialMT"/>
              </a:rPr>
              <a:t> 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MODULE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00579" y="4374700"/>
            <a:ext cx="1950204" cy="4546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8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00b050"/>
                </a:solidFill>
                <a:latin typeface="MAFFUP+ArialMT"/>
                <a:cs typeface="MAFFUP+ArialMT"/>
              </a:rPr>
              <a:t>•</a:t>
            </a:r>
            <a:r>
              <a:rPr dirty="0" sz="2850" spc="10">
                <a:solidFill>
                  <a:srgbClr val="00b050"/>
                </a:solidFill>
                <a:latin typeface="MAFFUP+ArialMT"/>
                <a:cs typeface="MAFFUP+ArialMT"/>
              </a:rPr>
              <a:t> 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MODULE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3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65617" y="885793"/>
            <a:ext cx="6250985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Create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</a:t>
            </a:r>
            <a:r>
              <a:rPr dirty="0" sz="2500" spc="-61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flow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looks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as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shown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,</a:t>
            </a:r>
            <a:r>
              <a:rPr dirty="0" sz="2500" spc="-61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save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and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activate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71523" y="771493"/>
            <a:ext cx="9685880" cy="698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Creating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an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Approval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Process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to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send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travel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approvals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to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manager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or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travel</a:t>
            </a:r>
          </a:p>
          <a:p>
            <a:pPr marL="3984571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coordinator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21470" y="1077721"/>
            <a:ext cx="10238010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Testing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the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Approval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Process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Status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is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Pending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Here,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Next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Submit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For</a:t>
            </a:r>
            <a:r>
              <a:rPr dirty="0" sz="2500" spc="505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Approval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90559" y="714502"/>
            <a:ext cx="10072915" cy="698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Using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Data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import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wizard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to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import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travel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approval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records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,</a:t>
            </a:r>
            <a:r>
              <a:rPr dirty="0" sz="2500" spc="-61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later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the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Records</a:t>
            </a:r>
          </a:p>
          <a:p>
            <a:pPr marL="354698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imported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successfully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066120" y="885793"/>
            <a:ext cx="4231808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Created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Reports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and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Dashboard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00675" y="885793"/>
            <a:ext cx="1542363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MODULE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9639" y="1852291"/>
            <a:ext cx="6180315" cy="11309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8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00b050"/>
                </a:solidFill>
                <a:latin typeface="MAFFUP+ArialMT"/>
                <a:cs typeface="MAFFUP+ArialMT"/>
              </a:rPr>
              <a:t>•</a:t>
            </a:r>
            <a:r>
              <a:rPr dirty="0" sz="2850" spc="784">
                <a:solidFill>
                  <a:srgbClr val="00b050"/>
                </a:solidFill>
                <a:latin typeface="MAFFUP+ArialMT"/>
                <a:cs typeface="MAFFUP+ArialMT"/>
              </a:rPr>
              <a:t> </a:t>
            </a:r>
            <a:r>
              <a:rPr dirty="0" sz="2500">
                <a:solidFill>
                  <a:srgbClr val="2f5597"/>
                </a:solidFill>
                <a:latin typeface="Calibri"/>
                <a:cs typeface="Calibri"/>
              </a:rPr>
              <a:t>This</a:t>
            </a:r>
            <a:r>
              <a:rPr dirty="0" sz="25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2f5597"/>
                </a:solidFill>
                <a:latin typeface="Calibri"/>
                <a:cs typeface="Calibri"/>
              </a:rPr>
              <a:t>project</a:t>
            </a:r>
            <a:r>
              <a:rPr dirty="0" sz="25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2f5597"/>
                </a:solidFill>
                <a:latin typeface="Calibri"/>
                <a:cs typeface="Calibri"/>
              </a:rPr>
              <a:t>module</a:t>
            </a:r>
            <a:r>
              <a:rPr dirty="0" sz="25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2f5597"/>
                </a:solidFill>
                <a:latin typeface="Calibri"/>
                <a:cs typeface="Calibri"/>
              </a:rPr>
              <a:t>focuses</a:t>
            </a:r>
            <a:r>
              <a:rPr dirty="0" sz="25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2f5597"/>
                </a:solidFill>
                <a:latin typeface="Calibri"/>
                <a:cs typeface="Calibri"/>
              </a:rPr>
              <a:t>on</a:t>
            </a:r>
            <a:r>
              <a:rPr dirty="0" sz="25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2f5597"/>
                </a:solidFill>
                <a:latin typeface="Calibri"/>
                <a:cs typeface="Calibri"/>
              </a:rPr>
              <a:t>the</a:t>
            </a:r>
            <a:r>
              <a:rPr dirty="0" sz="25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2f5597"/>
                </a:solidFill>
                <a:latin typeface="Calibri"/>
                <a:cs typeface="Calibri"/>
              </a:rPr>
              <a:t>coding</a:t>
            </a:r>
          </a:p>
          <a:p>
            <a:pPr marL="22860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2f5597"/>
                </a:solidFill>
                <a:latin typeface="Calibri"/>
                <a:cs typeface="Calibri"/>
              </a:rPr>
              <a:t>approach</a:t>
            </a:r>
            <a:r>
              <a:rPr dirty="0" sz="25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2f5597"/>
                </a:solidFill>
                <a:latin typeface="Calibri"/>
                <a:cs typeface="Calibri"/>
              </a:rPr>
              <a:t>to</a:t>
            </a:r>
            <a:r>
              <a:rPr dirty="0" sz="25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2f5597"/>
                </a:solidFill>
                <a:latin typeface="Calibri"/>
                <a:cs typeface="Calibri"/>
              </a:rPr>
              <a:t>extend</a:t>
            </a:r>
            <a:r>
              <a:rPr dirty="0" sz="25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2f5597"/>
                </a:solidFill>
                <a:latin typeface="Calibri"/>
                <a:cs typeface="Calibri"/>
              </a:rPr>
              <a:t>the</a:t>
            </a:r>
            <a:r>
              <a:rPr dirty="0" sz="25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2f5597"/>
                </a:solidFill>
                <a:latin typeface="Calibri"/>
                <a:cs typeface="Calibri"/>
              </a:rPr>
              <a:t>functional</a:t>
            </a:r>
            <a:r>
              <a:rPr dirty="0" sz="25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2f5597"/>
                </a:solidFill>
                <a:latin typeface="Calibri"/>
                <a:cs typeface="Calibri"/>
              </a:rPr>
              <a:t>capabilitie</a:t>
            </a:r>
          </a:p>
          <a:p>
            <a:pPr marL="22860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2f5597"/>
                </a:solidFill>
                <a:latin typeface="Calibri"/>
                <a:cs typeface="Calibri"/>
              </a:rPr>
              <a:t>of</a:t>
            </a:r>
            <a:r>
              <a:rPr dirty="0" sz="25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2f5597"/>
                </a:solidFill>
                <a:latin typeface="Calibri"/>
                <a:cs typeface="Calibri"/>
              </a:rPr>
              <a:t>your</a:t>
            </a:r>
            <a:r>
              <a:rPr dirty="0" sz="25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2f5597"/>
                </a:solidFill>
                <a:latin typeface="Calibri"/>
                <a:cs typeface="Calibri"/>
              </a:rPr>
              <a:t>custom</a:t>
            </a:r>
            <a:r>
              <a:rPr dirty="0" sz="25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2f5597"/>
                </a:solidFill>
                <a:latin typeface="Calibri"/>
                <a:cs typeface="Calibri"/>
              </a:rPr>
              <a:t>App.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84282" y="542893"/>
            <a:ext cx="9006406" cy="1041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698375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Exercise</a:t>
            </a:r>
            <a:r>
              <a:rPr dirty="0" sz="2500" spc="-58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-</a:t>
            </a:r>
            <a:r>
              <a:rPr dirty="0" sz="2500" spc="-6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1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Creating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Code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Playground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Lightning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App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with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Lead,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Account,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Contact,</a:t>
            </a:r>
          </a:p>
          <a:p>
            <a:pPr marL="839644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Opportunity,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Case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to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navigation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profile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as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system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admin.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52286" y="1217005"/>
            <a:ext cx="8474936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Creating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custom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objects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Scustomer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,</a:t>
            </a:r>
            <a:r>
              <a:rPr dirty="0" sz="2500" spc="-61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Billing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and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add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related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fields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32566" y="1032354"/>
            <a:ext cx="10522878" cy="1041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45009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Exercise</a:t>
            </a:r>
            <a:r>
              <a:rPr dirty="0" sz="2500" spc="-58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-</a:t>
            </a:r>
            <a:r>
              <a:rPr dirty="0" sz="2500" spc="-6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2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Define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</a:t>
            </a:r>
            <a:r>
              <a:rPr dirty="0" sz="2500" spc="-61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String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Variable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&amp;</a:t>
            </a:r>
            <a:r>
              <a:rPr dirty="0" sz="2500" spc="-61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use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string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method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‘endsWith’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to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display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the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output.</a:t>
            </a:r>
            <a:r>
              <a:rPr dirty="0" sz="2500" spc="505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By</a:t>
            </a:r>
          </a:p>
          <a:p>
            <a:pPr marL="1668459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clicking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oh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Debug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and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select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open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Anonymous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window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77227" y="808462"/>
            <a:ext cx="3804418" cy="14553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300">
                <a:solidFill>
                  <a:srgbClr val="00b050"/>
                </a:solidFill>
                <a:latin typeface="UENNCW+Calibri-Light,Bold"/>
                <a:cs typeface="UENNCW+Calibri-Light,Bold"/>
              </a:rPr>
              <a:t>2.</a:t>
            </a:r>
            <a:r>
              <a:rPr dirty="0" sz="2300" spc="-55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300">
                <a:solidFill>
                  <a:srgbClr val="00b050"/>
                </a:solidFill>
                <a:latin typeface="UENNCW+Calibri-Light,Bold"/>
                <a:cs typeface="UENNCW+Calibri-Light,Bold"/>
              </a:rPr>
              <a:t>Define</a:t>
            </a:r>
            <a:r>
              <a:rPr dirty="0" sz="2300" spc="-54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300">
                <a:solidFill>
                  <a:srgbClr val="00b050"/>
                </a:solidFill>
                <a:latin typeface="UENNCW+Calibri-Light,Bold"/>
                <a:cs typeface="UENNCW+Calibri-Light,Bold"/>
              </a:rPr>
              <a:t>2</a:t>
            </a:r>
            <a:r>
              <a:rPr dirty="0" sz="2300" spc="-57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300">
                <a:solidFill>
                  <a:srgbClr val="00b050"/>
                </a:solidFill>
                <a:latin typeface="UENNCW+Calibri-Light,Bold"/>
                <a:cs typeface="UENNCW+Calibri-Light,Bold"/>
              </a:rPr>
              <a:t>Date</a:t>
            </a:r>
            <a:r>
              <a:rPr dirty="0" sz="2300" spc="-54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300">
                <a:solidFill>
                  <a:srgbClr val="00b050"/>
                </a:solidFill>
                <a:latin typeface="UENNCW+Calibri-Light,Bold"/>
                <a:cs typeface="UENNCW+Calibri-Light,Bold"/>
              </a:rPr>
              <a:t>type</a:t>
            </a:r>
            <a:r>
              <a:rPr dirty="0" sz="2300" spc="-54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300">
                <a:solidFill>
                  <a:srgbClr val="00b050"/>
                </a:solidFill>
                <a:latin typeface="UENNCW+Calibri-Light,Bold"/>
                <a:cs typeface="UENNCW+Calibri-Light,Bold"/>
              </a:rPr>
              <a:t>variables,</a:t>
            </a:r>
          </a:p>
          <a:p>
            <a:pPr marL="0" marR="0">
              <a:lnSpc>
                <a:spcPts val="2300"/>
              </a:lnSpc>
              <a:spcBef>
                <a:spcPts val="653"/>
              </a:spcBef>
              <a:spcAft>
                <a:spcPts val="0"/>
              </a:spcAft>
            </a:pPr>
            <a:r>
              <a:rPr dirty="0" sz="2300">
                <a:solidFill>
                  <a:srgbClr val="00b050"/>
                </a:solidFill>
                <a:latin typeface="UENNCW+Calibri-Light,Bold"/>
                <a:cs typeface="UENNCW+Calibri-Light,Bold"/>
              </a:rPr>
              <a:t>use</a:t>
            </a:r>
            <a:r>
              <a:rPr dirty="0" sz="2300" spc="-54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300">
                <a:solidFill>
                  <a:srgbClr val="00b050"/>
                </a:solidFill>
                <a:latin typeface="UENNCW+Calibri-Light,Bold"/>
                <a:cs typeface="UENNCW+Calibri-Light,Bold"/>
              </a:rPr>
              <a:t>Date</a:t>
            </a:r>
            <a:r>
              <a:rPr dirty="0" sz="2300" spc="-54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300">
                <a:solidFill>
                  <a:srgbClr val="00b050"/>
                </a:solidFill>
                <a:latin typeface="UENNCW+Calibri-Light,Bold"/>
                <a:cs typeface="UENNCW+Calibri-Light,Bold"/>
              </a:rPr>
              <a:t>method</a:t>
            </a:r>
            <a:r>
              <a:rPr dirty="0" sz="2300" spc="-56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300">
                <a:solidFill>
                  <a:srgbClr val="00b050"/>
                </a:solidFill>
                <a:latin typeface="UENNCW+Calibri-Light,Bold"/>
                <a:cs typeface="UENNCW+Calibri-Light,Bold"/>
              </a:rPr>
              <a:t>today()</a:t>
            </a:r>
            <a:r>
              <a:rPr dirty="0" sz="2300" spc="-56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300">
                <a:solidFill>
                  <a:srgbClr val="00b050"/>
                </a:solidFill>
                <a:latin typeface="UENNCW+Calibri-Light,Bold"/>
                <a:cs typeface="UENNCW+Calibri-Light,Bold"/>
              </a:rPr>
              <a:t>&amp;</a:t>
            </a:r>
          </a:p>
          <a:p>
            <a:pPr marL="0" marR="0">
              <a:lnSpc>
                <a:spcPts val="2300"/>
              </a:lnSpc>
              <a:spcBef>
                <a:spcPts val="603"/>
              </a:spcBef>
              <a:spcAft>
                <a:spcPts val="0"/>
              </a:spcAft>
            </a:pPr>
            <a:r>
              <a:rPr dirty="0" sz="2300">
                <a:solidFill>
                  <a:srgbClr val="00b050"/>
                </a:solidFill>
                <a:latin typeface="UENNCW+Calibri-Light,Bold"/>
                <a:cs typeface="UENNCW+Calibri-Light,Bold"/>
              </a:rPr>
              <a:t>addDays(30)</a:t>
            </a:r>
            <a:r>
              <a:rPr dirty="0" sz="2300" spc="-55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300">
                <a:solidFill>
                  <a:srgbClr val="00b050"/>
                </a:solidFill>
                <a:latin typeface="UENNCW+Calibri-Light,Bold"/>
                <a:cs typeface="UENNCW+Calibri-Light,Bold"/>
              </a:rPr>
              <a:t>to</a:t>
            </a:r>
            <a:r>
              <a:rPr dirty="0" sz="2300" spc="-55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300">
                <a:solidFill>
                  <a:srgbClr val="00b050"/>
                </a:solidFill>
                <a:latin typeface="UENNCW+Calibri-Light,Bold"/>
                <a:cs typeface="UENNCW+Calibri-Light,Bold"/>
              </a:rPr>
              <a:t>displays</a:t>
            </a:r>
            <a:r>
              <a:rPr dirty="0" sz="2300" spc="-55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300">
                <a:solidFill>
                  <a:srgbClr val="00b050"/>
                </a:solidFill>
                <a:latin typeface="UENNCW+Calibri-Light,Bold"/>
                <a:cs typeface="UENNCW+Calibri-Light,Bold"/>
              </a:rPr>
              <a:t>the</a:t>
            </a:r>
          </a:p>
          <a:p>
            <a:pPr marL="0" marR="0">
              <a:lnSpc>
                <a:spcPts val="2300"/>
              </a:lnSpc>
              <a:spcBef>
                <a:spcPts val="653"/>
              </a:spcBef>
              <a:spcAft>
                <a:spcPts val="0"/>
              </a:spcAft>
            </a:pPr>
            <a:r>
              <a:rPr dirty="0" sz="2300">
                <a:solidFill>
                  <a:srgbClr val="00b050"/>
                </a:solidFill>
                <a:latin typeface="UENNCW+Calibri-Light,Bold"/>
                <a:cs typeface="UENNCW+Calibri-Light,Bold"/>
              </a:rPr>
              <a:t>output.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7227" y="4191639"/>
            <a:ext cx="4174054" cy="1117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3.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Display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the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Output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of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an</a:t>
            </a:r>
          </a:p>
          <a:p>
            <a:pPr marL="0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integer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variable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from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string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‘10’</a:t>
            </a:r>
          </a:p>
          <a:p>
            <a:pPr marL="0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and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then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add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20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to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it.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01577" y="772103"/>
            <a:ext cx="7568623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>
                <a:solidFill>
                  <a:srgbClr val="00b050"/>
                </a:solidFill>
                <a:latin typeface="UENNCW+Calibri-Light,Bold"/>
                <a:cs typeface="UENNCW+Calibri-Light,Bold"/>
              </a:rPr>
              <a:t>INTRODUCTION</a:t>
            </a:r>
            <a:r>
              <a:rPr dirty="0" sz="4500" spc="-107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4500">
                <a:solidFill>
                  <a:srgbClr val="00b050"/>
                </a:solidFill>
                <a:latin typeface="UENNCW+Calibri-Light,Bold"/>
                <a:cs typeface="UENNCW+Calibri-Light,Bold"/>
              </a:rPr>
              <a:t>TO</a:t>
            </a:r>
            <a:r>
              <a:rPr dirty="0" sz="4500" spc="-107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4500">
                <a:solidFill>
                  <a:srgbClr val="00b050"/>
                </a:solidFill>
                <a:latin typeface="UENNCW+Calibri-Light,Bold"/>
                <a:cs typeface="UENNCW+Calibri-Light,Bold"/>
              </a:rPr>
              <a:t>SALESFORCE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8186" y="1908008"/>
            <a:ext cx="3171883" cy="4546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8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00b050"/>
                </a:solidFill>
                <a:latin typeface="MAFFUP+ArialMT"/>
                <a:cs typeface="MAFFUP+ArialMT"/>
              </a:rPr>
              <a:t>•</a:t>
            </a:r>
            <a:r>
              <a:rPr dirty="0" sz="2850" spc="10">
                <a:solidFill>
                  <a:srgbClr val="00b050"/>
                </a:solidFill>
                <a:latin typeface="MAFFUP+ArialMT"/>
                <a:cs typeface="MAFFUP+ArialMT"/>
              </a:rPr>
              <a:t> 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What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is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salesforce?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8186" y="2675088"/>
            <a:ext cx="4290956" cy="4546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8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00b050"/>
                </a:solidFill>
                <a:latin typeface="MAFFUP+ArialMT"/>
                <a:cs typeface="MAFFUP+ArialMT"/>
              </a:rPr>
              <a:t>•</a:t>
            </a:r>
            <a:r>
              <a:rPr dirty="0" sz="2850" spc="10">
                <a:solidFill>
                  <a:srgbClr val="00b050"/>
                </a:solidFill>
                <a:latin typeface="MAFFUP+ArialMT"/>
                <a:cs typeface="MAFFUP+ArialMT"/>
              </a:rPr>
              <a:t> 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Why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do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we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use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salesforce?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8186" y="3442168"/>
            <a:ext cx="4119913" cy="4546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8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00b050"/>
                </a:solidFill>
                <a:latin typeface="MAFFUP+ArialMT"/>
                <a:cs typeface="MAFFUP+ArialMT"/>
              </a:rPr>
              <a:t>•</a:t>
            </a:r>
            <a:r>
              <a:rPr dirty="0" sz="2850" spc="10">
                <a:solidFill>
                  <a:srgbClr val="00b050"/>
                </a:solidFill>
                <a:latin typeface="MAFFUP+ArialMT"/>
                <a:cs typeface="MAFFUP+ArialMT"/>
              </a:rPr>
              <a:t> 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What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does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Salesforce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do?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18186" y="4209248"/>
            <a:ext cx="5720468" cy="4546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8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00b050"/>
                </a:solidFill>
                <a:latin typeface="MAFFUP+ArialMT"/>
                <a:cs typeface="MAFFUP+ArialMT"/>
              </a:rPr>
              <a:t>•</a:t>
            </a:r>
            <a:r>
              <a:rPr dirty="0" sz="2850" spc="10">
                <a:solidFill>
                  <a:srgbClr val="00b050"/>
                </a:solidFill>
                <a:latin typeface="MAFFUP+ArialMT"/>
                <a:cs typeface="MAFFUP+ArialMT"/>
              </a:rPr>
              <a:t> 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What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are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the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benefits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Salesforce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2f5597"/>
                </a:solidFill>
                <a:latin typeface="Calibri"/>
                <a:cs typeface="Calibri"/>
              </a:rPr>
              <a:t>?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77239" y="1400143"/>
            <a:ext cx="4434813" cy="1041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4.Define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</a:t>
            </a:r>
            <a:r>
              <a:rPr dirty="0" sz="2500" spc="-61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string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variable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&amp;</a:t>
            </a:r>
            <a:r>
              <a:rPr dirty="0" sz="2500" spc="-61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Use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String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method</a:t>
            </a:r>
            <a:r>
              <a:rPr dirty="0" sz="2500" spc="504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length()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to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Display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the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output.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39" y="4048125"/>
            <a:ext cx="4702148" cy="1117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5.Define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</a:t>
            </a:r>
            <a:r>
              <a:rPr dirty="0" sz="2500" spc="-61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list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of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integer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and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display</a:t>
            </a:r>
          </a:p>
          <a:p>
            <a:pPr marL="0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the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output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using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add(),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get(),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set()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,</a:t>
            </a:r>
          </a:p>
          <a:p>
            <a:pPr marL="0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clear()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,</a:t>
            </a:r>
            <a:r>
              <a:rPr dirty="0" sz="2500" spc="-61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Methods.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6101" y="951116"/>
            <a:ext cx="10612167" cy="698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6.Use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Execute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Anonymous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to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define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and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execute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the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following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code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to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display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the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value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of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x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=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0</a:t>
            </a:r>
            <a:r>
              <a:rPr dirty="0" sz="2500" spc="-61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to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9.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11320" y="390525"/>
            <a:ext cx="1591893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Exercise</a:t>
            </a:r>
            <a:r>
              <a:rPr dirty="0" sz="2500" spc="-58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-</a:t>
            </a:r>
            <a:r>
              <a:rPr dirty="0" sz="2500" spc="-6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9640" y="1011332"/>
            <a:ext cx="8104727" cy="1170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Answer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the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following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in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True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or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False:</a:t>
            </a:r>
          </a:p>
          <a:p>
            <a:pPr marL="0" marR="0">
              <a:lnSpc>
                <a:spcPts val="2500"/>
              </a:lnSpc>
              <a:spcBef>
                <a:spcPts val="71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Integer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myunlucklyNumber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=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7;</a:t>
            </a:r>
            <a:r>
              <a:rPr dirty="0" sz="2500" spc="505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Integer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myluckyNumber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=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15;</a:t>
            </a:r>
          </a:p>
          <a:p>
            <a:pPr marL="0" marR="0">
              <a:lnSpc>
                <a:spcPts val="2500"/>
              </a:lnSpc>
              <a:spcBef>
                <a:spcPts val="71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myluckyNumber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!=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myunlucklyNumber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+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8.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40" y="321412"/>
            <a:ext cx="6799480" cy="11071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022046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trike="sngStrike">
                <a:solidFill>
                  <a:srgbClr val="00b050"/>
                </a:solidFill>
                <a:latin typeface="Calibri"/>
                <a:cs typeface="Calibri"/>
              </a:rPr>
              <a:t>Exercise</a:t>
            </a:r>
            <a:r>
              <a:rPr dirty="0" sz="2800" strike="sngStrike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800" strike="sngStrike">
                <a:solidFill>
                  <a:srgbClr val="00b050"/>
                </a:solidFill>
                <a:latin typeface="Calibri"/>
                <a:cs typeface="Calibri"/>
              </a:rPr>
              <a:t>-</a:t>
            </a:r>
            <a:r>
              <a:rPr dirty="0" sz="2800" strike="sngStrike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2800" strike="sngStrike">
                <a:solidFill>
                  <a:srgbClr val="00b050"/>
                </a:solidFill>
                <a:latin typeface="Calibri"/>
                <a:cs typeface="Calibri"/>
              </a:rPr>
              <a:t>4</a:t>
            </a:r>
          </a:p>
          <a:p>
            <a:pPr marL="0" marR="0">
              <a:lnSpc>
                <a:spcPts val="2500"/>
              </a:lnSpc>
              <a:spcBef>
                <a:spcPts val="117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Answer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the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following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in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True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Or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False:</a:t>
            </a:r>
          </a:p>
          <a:p>
            <a:pPr marL="0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Boolean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isFalse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=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false;</a:t>
            </a:r>
            <a:r>
              <a:rPr dirty="0" sz="2500" spc="505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Boolean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isTrue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=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true;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14445" y="364143"/>
            <a:ext cx="1422982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Exercise</a:t>
            </a:r>
            <a:r>
              <a:rPr dirty="0" sz="2500" spc="-58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9640" y="750429"/>
            <a:ext cx="4951568" cy="1034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b050"/>
                </a:solidFill>
                <a:latin typeface="UENNCW+Calibri-Light,Bold"/>
                <a:cs typeface="UENNCW+Calibri-Light,Bold"/>
              </a:rPr>
              <a:t>Answer</a:t>
            </a:r>
            <a:r>
              <a:rPr dirty="0" sz="2200" spc="-53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200">
                <a:solidFill>
                  <a:srgbClr val="00b050"/>
                </a:solidFill>
                <a:latin typeface="UENNCW+Calibri-Light,Bold"/>
                <a:cs typeface="UENNCW+Calibri-Light,Bold"/>
              </a:rPr>
              <a:t>the</a:t>
            </a:r>
            <a:r>
              <a:rPr dirty="0" sz="2200" spc="-51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200">
                <a:solidFill>
                  <a:srgbClr val="00b050"/>
                </a:solidFill>
                <a:latin typeface="UENNCW+Calibri-Light,Bold"/>
                <a:cs typeface="UENNCW+Calibri-Light,Bold"/>
              </a:rPr>
              <a:t>following</a:t>
            </a:r>
            <a:r>
              <a:rPr dirty="0" sz="2200" spc="-52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200">
                <a:solidFill>
                  <a:srgbClr val="00b050"/>
                </a:solidFill>
                <a:latin typeface="UENNCW+Calibri-Light,Bold"/>
                <a:cs typeface="UENNCW+Calibri-Light,Bold"/>
              </a:rPr>
              <a:t>in</a:t>
            </a:r>
            <a:r>
              <a:rPr dirty="0" sz="2200" spc="-52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200">
                <a:solidFill>
                  <a:srgbClr val="00b050"/>
                </a:solidFill>
                <a:latin typeface="UENNCW+Calibri-Light,Bold"/>
                <a:cs typeface="UENNCW+Calibri-Light,Bold"/>
              </a:rPr>
              <a:t>True</a:t>
            </a:r>
            <a:r>
              <a:rPr dirty="0" sz="2200" spc="-51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200">
                <a:solidFill>
                  <a:srgbClr val="00b050"/>
                </a:solidFill>
                <a:latin typeface="UENNCW+Calibri-Light,Bold"/>
                <a:cs typeface="UENNCW+Calibri-Light,Bold"/>
              </a:rPr>
              <a:t>Or</a:t>
            </a:r>
            <a:r>
              <a:rPr dirty="0" sz="2200" spc="-53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200">
                <a:solidFill>
                  <a:srgbClr val="00b050"/>
                </a:solidFill>
                <a:latin typeface="UENNCW+Calibri-Light,Bold"/>
                <a:cs typeface="UENNCW+Calibri-Light,Bold"/>
              </a:rPr>
              <a:t>False:</a:t>
            </a:r>
          </a:p>
          <a:p>
            <a:pPr marL="0" marR="0">
              <a:lnSpc>
                <a:spcPts val="2200"/>
              </a:lnSpc>
              <a:spcBef>
                <a:spcPts val="624"/>
              </a:spcBef>
              <a:spcAft>
                <a:spcPts val="0"/>
              </a:spcAft>
            </a:pPr>
            <a:r>
              <a:rPr dirty="0" sz="2200">
                <a:solidFill>
                  <a:srgbClr val="00b050"/>
                </a:solidFill>
                <a:latin typeface="UENNCW+Calibri-Light,Bold"/>
                <a:cs typeface="UENNCW+Calibri-Light,Bold"/>
              </a:rPr>
              <a:t>Date</a:t>
            </a:r>
            <a:r>
              <a:rPr dirty="0" sz="2200" spc="-51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200">
                <a:solidFill>
                  <a:srgbClr val="00b050"/>
                </a:solidFill>
                <a:latin typeface="UENNCW+Calibri-Light,Bold"/>
                <a:cs typeface="UENNCW+Calibri-Light,Bold"/>
              </a:rPr>
              <a:t>tomorrow</a:t>
            </a:r>
            <a:r>
              <a:rPr dirty="0" sz="2200" spc="-53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200">
                <a:solidFill>
                  <a:srgbClr val="00b050"/>
                </a:solidFill>
                <a:latin typeface="UENNCW+Calibri-Light,Bold"/>
                <a:cs typeface="UENNCW+Calibri-Light,Bold"/>
              </a:rPr>
              <a:t>=</a:t>
            </a:r>
            <a:r>
              <a:rPr dirty="0" sz="2200" spc="-52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200">
                <a:solidFill>
                  <a:srgbClr val="00b050"/>
                </a:solidFill>
                <a:latin typeface="UENNCW+Calibri-Light,Bold"/>
                <a:cs typeface="UENNCW+Calibri-Light,Bold"/>
              </a:rPr>
              <a:t>Date.today().addDays(1);</a:t>
            </a:r>
          </a:p>
          <a:p>
            <a:pPr marL="0" marR="0">
              <a:lnSpc>
                <a:spcPts val="2200"/>
              </a:lnSpc>
              <a:spcBef>
                <a:spcPts val="624"/>
              </a:spcBef>
              <a:spcAft>
                <a:spcPts val="0"/>
              </a:spcAft>
            </a:pPr>
            <a:r>
              <a:rPr dirty="0" sz="2200">
                <a:solidFill>
                  <a:srgbClr val="00b050"/>
                </a:solidFill>
                <a:latin typeface="UENNCW+Calibri-Light,Bold"/>
                <a:cs typeface="UENNCW+Calibri-Light,Bold"/>
              </a:rPr>
              <a:t>Date</a:t>
            </a:r>
            <a:r>
              <a:rPr dirty="0" sz="2200" spc="-51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200">
                <a:solidFill>
                  <a:srgbClr val="00b050"/>
                </a:solidFill>
                <a:latin typeface="UENNCW+Calibri-Light,Bold"/>
                <a:cs typeface="UENNCW+Calibri-Light,Bold"/>
              </a:rPr>
              <a:t>today</a:t>
            </a:r>
            <a:r>
              <a:rPr dirty="0" sz="2200" spc="-53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200">
                <a:solidFill>
                  <a:srgbClr val="00b050"/>
                </a:solidFill>
                <a:latin typeface="UENNCW+Calibri-Light,Bold"/>
                <a:cs typeface="UENNCW+Calibri-Light,Bold"/>
              </a:rPr>
              <a:t>=</a:t>
            </a:r>
            <a:r>
              <a:rPr dirty="0" sz="2200" spc="-52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200">
                <a:solidFill>
                  <a:srgbClr val="00b050"/>
                </a:solidFill>
                <a:latin typeface="UENNCW+Calibri-Light,Bold"/>
                <a:cs typeface="UENNCW+Calibri-Light,Bold"/>
              </a:rPr>
              <a:t>Date.today();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29640" y="1826678"/>
            <a:ext cx="2281911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b050"/>
                </a:solidFill>
                <a:latin typeface="UENNCW+Calibri-Light,Bold"/>
                <a:cs typeface="UENNCW+Calibri-Light,Bold"/>
              </a:rPr>
              <a:t>today</a:t>
            </a:r>
            <a:r>
              <a:rPr dirty="0" sz="2200" spc="-53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200">
                <a:solidFill>
                  <a:srgbClr val="00b050"/>
                </a:solidFill>
                <a:latin typeface="UENNCW+Calibri-Light,Bold"/>
                <a:cs typeface="UENNCW+Calibri-Light,Bold"/>
              </a:rPr>
              <a:t>!=</a:t>
            </a:r>
            <a:r>
              <a:rPr dirty="0" sz="2200" spc="-51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200">
                <a:solidFill>
                  <a:srgbClr val="00b050"/>
                </a:solidFill>
                <a:latin typeface="UENNCW+Calibri-Light,Bold"/>
                <a:cs typeface="UENNCW+Calibri-Light,Bold"/>
              </a:rPr>
              <a:t>tomorrow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276291" y="326501"/>
            <a:ext cx="1575452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Exercise</a:t>
            </a:r>
            <a:r>
              <a:rPr dirty="0" sz="2800" spc="-65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8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6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49552" y="1015054"/>
            <a:ext cx="8527471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Write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</a:t>
            </a:r>
            <a:r>
              <a:rPr dirty="0" sz="2500" spc="-61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program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and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execute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to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demo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the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use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of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“If..else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if...else”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00129" y="544727"/>
            <a:ext cx="1575452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Exercise</a:t>
            </a:r>
            <a:r>
              <a:rPr dirty="0" sz="2800" spc="-65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8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24658" y="1143477"/>
            <a:ext cx="8723689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Write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</a:t>
            </a:r>
            <a:r>
              <a:rPr dirty="0" sz="2500" spc="-61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program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to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execute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and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demo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the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use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of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“Apex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–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for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Loop”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200091" y="603006"/>
            <a:ext cx="1575452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Exercise</a:t>
            </a:r>
            <a:r>
              <a:rPr dirty="0" sz="2800" spc="-65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8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8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11540" y="1118682"/>
            <a:ext cx="6645737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Write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</a:t>
            </a:r>
            <a:r>
              <a:rPr dirty="0" sz="2500" spc="-61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Class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to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demo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the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use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of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Constants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in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Apex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85581" y="369106"/>
            <a:ext cx="6016441" cy="7603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320163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Exercise</a:t>
            </a:r>
            <a:r>
              <a:rPr dirty="0" sz="2800" spc="-65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8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9</a:t>
            </a:r>
          </a:p>
          <a:p>
            <a:pPr marL="0" marR="0">
              <a:lnSpc>
                <a:spcPts val="2300"/>
              </a:lnSpc>
              <a:spcBef>
                <a:spcPts val="587"/>
              </a:spcBef>
              <a:spcAft>
                <a:spcPts val="0"/>
              </a:spcAft>
            </a:pPr>
            <a:r>
              <a:rPr dirty="0" sz="2300">
                <a:solidFill>
                  <a:srgbClr val="00b050"/>
                </a:solidFill>
                <a:latin typeface="UENNCW+Calibri-Light,Bold"/>
                <a:cs typeface="UENNCW+Calibri-Light,Bold"/>
              </a:rPr>
              <a:t>Write</a:t>
            </a:r>
            <a:r>
              <a:rPr dirty="0" sz="2300" spc="-54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300">
                <a:solidFill>
                  <a:srgbClr val="00b050"/>
                </a:solidFill>
                <a:latin typeface="UENNCW+Calibri-Light,Bold"/>
                <a:cs typeface="UENNCW+Calibri-Light,Bold"/>
              </a:rPr>
              <a:t>a</a:t>
            </a:r>
            <a:r>
              <a:rPr dirty="0" sz="2300" spc="-57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300">
                <a:solidFill>
                  <a:srgbClr val="00b050"/>
                </a:solidFill>
                <a:latin typeface="UENNCW+Calibri-Light,Bold"/>
                <a:cs typeface="UENNCW+Calibri-Light,Bold"/>
              </a:rPr>
              <a:t>Class</a:t>
            </a:r>
            <a:r>
              <a:rPr dirty="0" sz="2300" spc="-56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300">
                <a:solidFill>
                  <a:srgbClr val="00b050"/>
                </a:solidFill>
                <a:latin typeface="UENNCW+Calibri-Light,Bold"/>
                <a:cs typeface="UENNCW+Calibri-Light,Bold"/>
              </a:rPr>
              <a:t>to</a:t>
            </a:r>
            <a:r>
              <a:rPr dirty="0" sz="2300" spc="-55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300">
                <a:solidFill>
                  <a:srgbClr val="00b050"/>
                </a:solidFill>
                <a:latin typeface="UENNCW+Calibri-Light,Bold"/>
                <a:cs typeface="UENNCW+Calibri-Light,Bold"/>
              </a:rPr>
              <a:t>demo</a:t>
            </a:r>
            <a:r>
              <a:rPr dirty="0" sz="2300" spc="-56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300">
                <a:solidFill>
                  <a:srgbClr val="00b050"/>
                </a:solidFill>
                <a:latin typeface="UENNCW+Calibri-Light,Bold"/>
                <a:cs typeface="UENNCW+Calibri-Light,Bold"/>
              </a:rPr>
              <a:t>the</a:t>
            </a:r>
            <a:r>
              <a:rPr dirty="0" sz="2300" spc="-54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300">
                <a:solidFill>
                  <a:srgbClr val="00b050"/>
                </a:solidFill>
                <a:latin typeface="UENNCW+Calibri-Light,Bold"/>
                <a:cs typeface="UENNCW+Calibri-Light,Bold"/>
              </a:rPr>
              <a:t>use</a:t>
            </a:r>
            <a:r>
              <a:rPr dirty="0" sz="2300" spc="-54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300">
                <a:solidFill>
                  <a:srgbClr val="00b050"/>
                </a:solidFill>
                <a:latin typeface="UENNCW+Calibri-Light,Bold"/>
                <a:cs typeface="UENNCW+Calibri-Light,Bold"/>
              </a:rPr>
              <a:t>of</a:t>
            </a:r>
            <a:r>
              <a:rPr dirty="0" sz="2300" spc="-56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300">
                <a:solidFill>
                  <a:srgbClr val="00b050"/>
                </a:solidFill>
                <a:latin typeface="UENNCW+Calibri-Light,Bold"/>
                <a:cs typeface="UENNCW+Calibri-Light,Bold"/>
              </a:rPr>
              <a:t>Interface</a:t>
            </a:r>
            <a:r>
              <a:rPr dirty="0" sz="2300" spc="-54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300">
                <a:solidFill>
                  <a:srgbClr val="00b050"/>
                </a:solidFill>
                <a:latin typeface="UENNCW+Calibri-Light,Bold"/>
                <a:cs typeface="UENNCW+Calibri-Light,Bold"/>
              </a:rPr>
              <a:t>in</a:t>
            </a:r>
            <a:r>
              <a:rPr dirty="0" sz="2300" spc="-55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300">
                <a:solidFill>
                  <a:srgbClr val="00b050"/>
                </a:solidFill>
                <a:latin typeface="UENNCW+Calibri-Light,Bold"/>
                <a:cs typeface="UENNCW+Calibri-Light,Bold"/>
              </a:rPr>
              <a:t>Apex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58765" y="530961"/>
            <a:ext cx="1755386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Exercise</a:t>
            </a:r>
            <a:r>
              <a:rPr dirty="0" sz="2800" spc="-65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8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10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02910" y="1065981"/>
            <a:ext cx="7978016" cy="763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0162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Demo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on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DML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Insert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Operation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Using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Database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methods</a:t>
            </a:r>
          </a:p>
          <a:p>
            <a:pPr marL="0" marR="0">
              <a:lnSpc>
                <a:spcPts val="2500"/>
              </a:lnSpc>
              <a:spcBef>
                <a:spcPts val="71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1.Insert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</a:t>
            </a:r>
            <a:r>
              <a:rPr dirty="0" sz="2500" spc="-61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Customer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Record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First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using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simple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DML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Statement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54738" y="817491"/>
            <a:ext cx="10039814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>
                <a:solidFill>
                  <a:srgbClr val="00b050"/>
                </a:solidFill>
                <a:latin typeface="UENNCW+Calibri-Light,Bold"/>
                <a:cs typeface="UENNCW+Calibri-Light,Bold"/>
              </a:rPr>
              <a:t>INTRODUCTION</a:t>
            </a:r>
            <a:r>
              <a:rPr dirty="0" sz="4500" spc="-107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4500">
                <a:solidFill>
                  <a:srgbClr val="00b050"/>
                </a:solidFill>
                <a:latin typeface="UENNCW+Calibri-Light,Bold"/>
                <a:cs typeface="UENNCW+Calibri-Light,Bold"/>
              </a:rPr>
              <a:t>TO</a:t>
            </a:r>
            <a:r>
              <a:rPr dirty="0" sz="4500" spc="-107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4500">
                <a:solidFill>
                  <a:srgbClr val="00b050"/>
                </a:solidFill>
                <a:latin typeface="UENNCW+Calibri-Light,Bold"/>
                <a:cs typeface="UENNCW+Calibri-Light,Bold"/>
              </a:rPr>
              <a:t>TRAVEL</a:t>
            </a:r>
            <a:r>
              <a:rPr dirty="0" sz="4500" spc="-11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4500">
                <a:solidFill>
                  <a:srgbClr val="00b050"/>
                </a:solidFill>
                <a:latin typeface="UENNCW+Calibri-Light,Bold"/>
                <a:cs typeface="UENNCW+Calibri-Light,Bold"/>
              </a:rPr>
              <a:t>APPROVAL</a:t>
            </a:r>
            <a:r>
              <a:rPr dirty="0" sz="4500" spc="-10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4500">
                <a:solidFill>
                  <a:srgbClr val="00b050"/>
                </a:solidFill>
                <a:latin typeface="UENNCW+Calibri-Light,Bold"/>
                <a:cs typeface="UENNCW+Calibri-Light,Bold"/>
              </a:rPr>
              <a:t>APP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6931" y="2035990"/>
            <a:ext cx="7645888" cy="18753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00b050"/>
                </a:solidFill>
                <a:latin typeface="MAFFUP+ArialMT"/>
                <a:cs typeface="MAFFUP+ArialMT"/>
              </a:rPr>
              <a:t>•</a:t>
            </a:r>
            <a:r>
              <a:rPr dirty="0" sz="2250" spc="2887">
                <a:solidFill>
                  <a:srgbClr val="00b050"/>
                </a:solidFill>
                <a:latin typeface="MAFFUP+ArialMT"/>
                <a:cs typeface="MAFFUP+ArialMT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The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travel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approval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project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in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Salesforce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is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a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system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designed</a:t>
            </a:r>
          </a:p>
          <a:p>
            <a:pPr marL="228600" marR="0">
              <a:lnSpc>
                <a:spcPts val="2200"/>
              </a:lnSpc>
              <a:spcBef>
                <a:spcPts val="175"/>
              </a:spcBef>
              <a:spcAft>
                <a:spcPts val="0"/>
              </a:spcAft>
            </a:pP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to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automate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and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streamline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the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process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of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requesting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and</a:t>
            </a:r>
          </a:p>
          <a:p>
            <a:pPr marL="228600" marR="0">
              <a:lnSpc>
                <a:spcPts val="2200"/>
              </a:lnSpc>
              <a:spcBef>
                <a:spcPts val="176"/>
              </a:spcBef>
              <a:spcAft>
                <a:spcPts val="0"/>
              </a:spcAft>
            </a:pP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approving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travel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expenses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for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employees.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The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project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involves</a:t>
            </a:r>
          </a:p>
          <a:p>
            <a:pPr marL="228600" marR="0">
              <a:lnSpc>
                <a:spcPts val="2200"/>
              </a:lnSpc>
              <a:spcBef>
                <a:spcPts val="126"/>
              </a:spcBef>
              <a:spcAft>
                <a:spcPts val="0"/>
              </a:spcAft>
            </a:pP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several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components,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including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a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custom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object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to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track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travel</a:t>
            </a:r>
          </a:p>
          <a:p>
            <a:pPr marL="228600" marR="0">
              <a:lnSpc>
                <a:spcPts val="2200"/>
              </a:lnSpc>
              <a:spcBef>
                <a:spcPts val="176"/>
              </a:spcBef>
              <a:spcAft>
                <a:spcPts val="0"/>
              </a:spcAft>
            </a:pP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requests,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a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custom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approval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process,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and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various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integrations</a:t>
            </a:r>
          </a:p>
          <a:p>
            <a:pPr marL="228600" marR="0">
              <a:lnSpc>
                <a:spcPts val="2200"/>
              </a:lnSpc>
              <a:spcBef>
                <a:spcPts val="175"/>
              </a:spcBef>
              <a:spcAft>
                <a:spcPts val="0"/>
              </a:spcAft>
            </a:pP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with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external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systems.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36931" y="4402254"/>
            <a:ext cx="252440" cy="3573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00b050"/>
                </a:solidFill>
                <a:latin typeface="MAFFUP+ArialMT"/>
                <a:cs typeface="MAFFUP+ArialMT"/>
              </a:rPr>
              <a:t>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65531" y="4451386"/>
            <a:ext cx="7470879" cy="15245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05155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Overall,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the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travel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approval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project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in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Salesforce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provides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a</a:t>
            </a:r>
          </a:p>
          <a:p>
            <a:pPr marL="0" marR="0">
              <a:lnSpc>
                <a:spcPts val="2200"/>
              </a:lnSpc>
              <a:spcBef>
                <a:spcPts val="176"/>
              </a:spcBef>
              <a:spcAft>
                <a:spcPts val="0"/>
              </a:spcAft>
            </a:pP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streamlined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and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efficient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way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for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employees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to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request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and</a:t>
            </a:r>
          </a:p>
          <a:p>
            <a:pPr marL="0" marR="0">
              <a:lnSpc>
                <a:spcPts val="2200"/>
              </a:lnSpc>
              <a:spcBef>
                <a:spcPts val="176"/>
              </a:spcBef>
              <a:spcAft>
                <a:spcPts val="0"/>
              </a:spcAft>
            </a:pP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manage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travel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expenses,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while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also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providing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managers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with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the</a:t>
            </a:r>
          </a:p>
          <a:p>
            <a:pPr marL="0" marR="0">
              <a:lnSpc>
                <a:spcPts val="2200"/>
              </a:lnSpc>
              <a:spcBef>
                <a:spcPts val="126"/>
              </a:spcBef>
              <a:spcAft>
                <a:spcPts val="0"/>
              </a:spcAft>
            </a:pP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tools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they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need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to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ensure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that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all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expenses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are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approved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and</a:t>
            </a:r>
          </a:p>
          <a:p>
            <a:pPr marL="0" marR="0">
              <a:lnSpc>
                <a:spcPts val="2200"/>
              </a:lnSpc>
              <a:spcBef>
                <a:spcPts val="176"/>
              </a:spcBef>
              <a:spcAft>
                <a:spcPts val="0"/>
              </a:spcAft>
            </a:pP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accounted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2f5597"/>
                </a:solidFill>
                <a:latin typeface="Calibri"/>
                <a:cs typeface="Calibri"/>
              </a:rPr>
              <a:t>for.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636760" y="493905"/>
            <a:ext cx="7447009" cy="763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49865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Exercise</a:t>
            </a:r>
            <a:r>
              <a:rPr dirty="0" sz="2500" spc="-58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11</a:t>
            </a:r>
          </a:p>
          <a:p>
            <a:pPr marL="0" marR="0">
              <a:lnSpc>
                <a:spcPts val="2500"/>
              </a:lnSpc>
              <a:spcBef>
                <a:spcPts val="71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Write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and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execute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SOQL</a:t>
            </a:r>
            <a:r>
              <a:rPr dirty="0" sz="2500" spc="-61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queries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from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Developer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Console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79166" y="421954"/>
            <a:ext cx="8095337" cy="9138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20937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Exercise</a:t>
            </a:r>
            <a:r>
              <a:rPr dirty="0" sz="2800" spc="-65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8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12</a:t>
            </a:r>
          </a:p>
          <a:p>
            <a:pPr marL="0" marR="0">
              <a:lnSpc>
                <a:spcPts val="3200"/>
              </a:lnSpc>
              <a:spcBef>
                <a:spcPts val="895"/>
              </a:spcBef>
              <a:spcAft>
                <a:spcPts val="0"/>
              </a:spcAft>
            </a:pPr>
            <a:r>
              <a:rPr dirty="0" sz="3200">
                <a:solidFill>
                  <a:srgbClr val="00b050"/>
                </a:solidFill>
                <a:latin typeface="UENNCW+Calibri-Light,Bold"/>
                <a:cs typeface="UENNCW+Calibri-Light,Bold"/>
              </a:rPr>
              <a:t>Write</a:t>
            </a:r>
            <a:r>
              <a:rPr dirty="0" sz="3200" spc="-74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3200">
                <a:solidFill>
                  <a:srgbClr val="00b050"/>
                </a:solidFill>
                <a:latin typeface="UENNCW+Calibri-Light,Bold"/>
                <a:cs typeface="UENNCW+Calibri-Light,Bold"/>
              </a:rPr>
              <a:t>an</a:t>
            </a:r>
            <a:r>
              <a:rPr dirty="0" sz="3200" spc="-76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3200">
                <a:solidFill>
                  <a:srgbClr val="00b050"/>
                </a:solidFill>
                <a:latin typeface="UENNCW+Calibri-Light,Bold"/>
                <a:cs typeface="UENNCW+Calibri-Light,Bold"/>
              </a:rPr>
              <a:t>Apex</a:t>
            </a:r>
            <a:r>
              <a:rPr dirty="0" sz="3200" spc="-76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3200">
                <a:solidFill>
                  <a:srgbClr val="00b050"/>
                </a:solidFill>
                <a:latin typeface="UENNCW+Calibri-Light,Bold"/>
                <a:cs typeface="UENNCW+Calibri-Light,Bold"/>
              </a:rPr>
              <a:t>Trigger,</a:t>
            </a:r>
            <a:r>
              <a:rPr dirty="0" sz="3200" spc="-76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3200">
                <a:solidFill>
                  <a:srgbClr val="00b050"/>
                </a:solidFill>
                <a:latin typeface="UENNCW+Calibri-Light,Bold"/>
                <a:cs typeface="UENNCW+Calibri-Light,Bold"/>
              </a:rPr>
              <a:t>Name</a:t>
            </a:r>
            <a:r>
              <a:rPr dirty="0" sz="3200" spc="-76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3200">
                <a:solidFill>
                  <a:srgbClr val="00b050"/>
                </a:solidFill>
                <a:latin typeface="UENNCW+Calibri-Light,Bold"/>
                <a:cs typeface="UENNCW+Calibri-Light,Bold"/>
              </a:rPr>
              <a:t>=</a:t>
            </a:r>
            <a:r>
              <a:rPr dirty="0" sz="3200" spc="-76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3200">
                <a:solidFill>
                  <a:srgbClr val="00b050"/>
                </a:solidFill>
                <a:latin typeface="UENNCW+Calibri-Light,Bold"/>
                <a:cs typeface="UENNCW+Calibri-Light,Bold"/>
              </a:rPr>
              <a:t>CustomerTrigger.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149996" y="421954"/>
            <a:ext cx="6533136" cy="9138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50107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Exercise</a:t>
            </a:r>
            <a:r>
              <a:rPr dirty="0" sz="2800" spc="-65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8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13</a:t>
            </a:r>
          </a:p>
          <a:p>
            <a:pPr marL="0" marR="0">
              <a:lnSpc>
                <a:spcPts val="3200"/>
              </a:lnSpc>
              <a:spcBef>
                <a:spcPts val="895"/>
              </a:spcBef>
              <a:spcAft>
                <a:spcPts val="0"/>
              </a:spcAft>
            </a:pPr>
            <a:r>
              <a:rPr dirty="0" sz="3200">
                <a:solidFill>
                  <a:srgbClr val="00b050"/>
                </a:solidFill>
                <a:latin typeface="UENNCW+Calibri-Light,Bold"/>
                <a:cs typeface="UENNCW+Calibri-Light,Bold"/>
              </a:rPr>
              <a:t>Write</a:t>
            </a:r>
            <a:r>
              <a:rPr dirty="0" sz="3200" spc="-74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3200">
                <a:solidFill>
                  <a:srgbClr val="00b050"/>
                </a:solidFill>
                <a:latin typeface="UENNCW+Calibri-Light,Bold"/>
                <a:cs typeface="UENNCW+Calibri-Light,Bold"/>
              </a:rPr>
              <a:t>a</a:t>
            </a:r>
            <a:r>
              <a:rPr dirty="0" sz="3200" spc="-7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3200">
                <a:solidFill>
                  <a:srgbClr val="00b050"/>
                </a:solidFill>
                <a:latin typeface="UENNCW+Calibri-Light,Bold"/>
                <a:cs typeface="UENNCW+Calibri-Light,Bold"/>
              </a:rPr>
              <a:t>Test</a:t>
            </a:r>
            <a:r>
              <a:rPr dirty="0" sz="3200" spc="-77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3200">
                <a:solidFill>
                  <a:srgbClr val="00b050"/>
                </a:solidFill>
                <a:latin typeface="UENNCW+Calibri-Light,Bold"/>
                <a:cs typeface="UENNCW+Calibri-Light,Bold"/>
              </a:rPr>
              <a:t>Class</a:t>
            </a:r>
            <a:r>
              <a:rPr dirty="0" sz="3200" spc="-77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3200">
                <a:solidFill>
                  <a:srgbClr val="00b050"/>
                </a:solidFill>
                <a:latin typeface="UENNCW+Calibri-Light,Bold"/>
                <a:cs typeface="UENNCW+Calibri-Light,Bold"/>
              </a:rPr>
              <a:t>for</a:t>
            </a:r>
            <a:r>
              <a:rPr dirty="0" sz="3200" spc="-76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3200">
                <a:solidFill>
                  <a:srgbClr val="00b050"/>
                </a:solidFill>
                <a:latin typeface="UENNCW+Calibri-Light,Bold"/>
                <a:cs typeface="UENNCW+Calibri-Light,Bold"/>
              </a:rPr>
              <a:t>CustomerTrigger.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77239" y="699667"/>
            <a:ext cx="2820049" cy="1170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5725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u="sng">
                <a:solidFill>
                  <a:srgbClr val="00b050"/>
                </a:solidFill>
                <a:latin typeface="UENNCW+Calibri-Light,Bold"/>
                <a:cs typeface="UENNCW+Calibri-Light,Bold"/>
              </a:rPr>
              <a:t>Exercise</a:t>
            </a:r>
            <a:r>
              <a:rPr dirty="0" sz="2500" spc="-58" u="sng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 u="sng">
                <a:solidFill>
                  <a:srgbClr val="00b050"/>
                </a:solidFill>
                <a:latin typeface="UENNCW+Calibri-Light,Bold"/>
                <a:cs typeface="UENNCW+Calibri-Light,Bold"/>
              </a:rPr>
              <a:t>14</a:t>
            </a:r>
          </a:p>
          <a:p>
            <a:pPr marL="0" marR="0">
              <a:lnSpc>
                <a:spcPts val="2500"/>
              </a:lnSpc>
              <a:spcBef>
                <a:spcPts val="71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ApexTrigger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,Name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=</a:t>
            </a:r>
          </a:p>
          <a:p>
            <a:pPr marL="0" marR="0">
              <a:lnSpc>
                <a:spcPts val="2500"/>
              </a:lnSpc>
              <a:spcBef>
                <a:spcPts val="71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DisqualifytestLeads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38" y="3905250"/>
            <a:ext cx="2764385" cy="1117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Exercise</a:t>
            </a:r>
            <a:r>
              <a:rPr dirty="0" sz="2500" spc="-58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15</a:t>
            </a:r>
          </a:p>
          <a:p>
            <a:pPr marL="0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Write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</a:t>
            </a:r>
            <a:r>
              <a:rPr dirty="0" sz="2500" spc="-61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test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class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for</a:t>
            </a:r>
          </a:p>
          <a:p>
            <a:pPr marL="0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Disqualifytestleads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40" y="923893"/>
            <a:ext cx="9790948" cy="698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Exercise</a:t>
            </a:r>
            <a:r>
              <a:rPr dirty="0" sz="2500" spc="-58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16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Create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</a:t>
            </a:r>
            <a:r>
              <a:rPr dirty="0" sz="2500" spc="-61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Visualforce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page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which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displays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Opportunity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fields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as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output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fields.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40" y="542893"/>
            <a:ext cx="10092858" cy="1041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Exercise</a:t>
            </a:r>
            <a:r>
              <a:rPr dirty="0" sz="2500" spc="-58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17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Create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</a:t>
            </a:r>
            <a:r>
              <a:rPr dirty="0" sz="2500" spc="-61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Visualforce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page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which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shows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</a:t>
            </a:r>
            <a:r>
              <a:rPr dirty="0" sz="2500" spc="-61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list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of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Accounts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linked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to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their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record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pages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40" y="542258"/>
            <a:ext cx="10228176" cy="1041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Exercise</a:t>
            </a:r>
            <a:r>
              <a:rPr dirty="0" sz="2500" spc="-58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 strike="sngStrike">
                <a:solidFill>
                  <a:srgbClr val="00b050"/>
                </a:solidFill>
                <a:latin typeface="UENNCW+Calibri-Light,Bold"/>
                <a:cs typeface="UENNCW+Calibri-Light,Bold"/>
              </a:rPr>
              <a:t>18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Create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</a:t>
            </a:r>
            <a:r>
              <a:rPr dirty="0" sz="2500" spc="-61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Visualforce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page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that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uses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</a:t>
            </a:r>
            <a:r>
              <a:rPr dirty="0" sz="2500" spc="-61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custom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controller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to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display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</a:t>
            </a:r>
            <a:r>
              <a:rPr dirty="0" sz="2500" spc="-61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list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of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cases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with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the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status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of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'New'.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The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page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must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be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named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NewCaseList.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10664" y="2434819"/>
            <a:ext cx="3943504" cy="187897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8800">
                <a:solidFill>
                  <a:srgbClr val="2f5597"/>
                </a:solidFill>
                <a:latin typeface="Calibri"/>
                <a:cs typeface="Calibri"/>
              </a:rPr>
              <a:t>Thank</a:t>
            </a:r>
          </a:p>
          <a:p>
            <a:pPr marL="2657473" marR="0">
              <a:lnSpc>
                <a:spcPts val="5695"/>
              </a:lnSpc>
              <a:spcBef>
                <a:spcPts val="0"/>
              </a:spcBef>
              <a:spcAft>
                <a:spcPts val="0"/>
              </a:spcAft>
            </a:pPr>
            <a:r>
              <a:rPr dirty="0" sz="8800">
                <a:solidFill>
                  <a:srgbClr val="2f5597"/>
                </a:solidFill>
                <a:latin typeface="Calibri"/>
                <a:cs typeface="Calibri"/>
              </a:rPr>
              <a:t>Yo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669631" y="772103"/>
            <a:ext cx="2654333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>
                <a:solidFill>
                  <a:srgbClr val="00b050"/>
                </a:solidFill>
                <a:latin typeface="UENNCW+Calibri-Light,Bold"/>
                <a:cs typeface="UENNCW+Calibri-Light,Bold"/>
              </a:rPr>
              <a:t>MODULE</a:t>
            </a:r>
            <a:r>
              <a:rPr dirty="0" sz="4500" spc="-10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4500">
                <a:solidFill>
                  <a:srgbClr val="00b050"/>
                </a:solidFill>
                <a:latin typeface="UENNCW+Calibri-Light,Bold"/>
                <a:cs typeface="UENNCW+Calibri-Light,Bold"/>
              </a:rPr>
              <a:t>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2184" y="1677956"/>
            <a:ext cx="6017072" cy="12792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72"/>
              </a:lnSpc>
              <a:spcBef>
                <a:spcPts val="0"/>
              </a:spcBef>
              <a:spcAft>
                <a:spcPts val="0"/>
              </a:spcAft>
            </a:pPr>
            <a:r>
              <a:rPr dirty="0" sz="2750">
                <a:solidFill>
                  <a:srgbClr val="00b050"/>
                </a:solidFill>
                <a:latin typeface="MAFFUP+ArialMT"/>
                <a:cs typeface="MAFFUP+ArialMT"/>
              </a:rPr>
              <a:t>•</a:t>
            </a:r>
            <a:r>
              <a:rPr dirty="0" sz="2750" spc="686">
                <a:solidFill>
                  <a:srgbClr val="00b050"/>
                </a:solidFill>
                <a:latin typeface="MAFFUP+ArialMT"/>
                <a:cs typeface="MAFFUP+ArialMT"/>
              </a:rPr>
              <a:t> 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This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project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module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focuses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on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the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non-coding</a:t>
            </a:r>
          </a:p>
          <a:p>
            <a:pPr marL="228600" marR="0">
              <a:lnSpc>
                <a:spcPts val="2292"/>
              </a:lnSpc>
              <a:spcBef>
                <a:spcPts val="0"/>
              </a:spcBef>
              <a:spcAft>
                <a:spcPts val="0"/>
              </a:spcAft>
            </a:pP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approach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to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modifying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the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user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interface,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a</a:t>
            </a:r>
          </a:p>
          <a:p>
            <a:pPr marL="228600" marR="0">
              <a:lnSpc>
                <a:spcPts val="2207"/>
              </a:lnSpc>
              <a:spcBef>
                <a:spcPts val="0"/>
              </a:spcBef>
              <a:spcAft>
                <a:spcPts val="0"/>
              </a:spcAft>
            </a:pP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you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customize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an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app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that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tracks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company</a:t>
            </a:r>
          </a:p>
          <a:p>
            <a:pPr marL="228600" marR="0">
              <a:lnSpc>
                <a:spcPts val="2208"/>
              </a:lnSpc>
              <a:spcBef>
                <a:spcPts val="0"/>
              </a:spcBef>
              <a:spcAft>
                <a:spcPts val="0"/>
              </a:spcAft>
            </a:pP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travel.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2184" y="3390753"/>
            <a:ext cx="5368770" cy="9421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25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>
                <a:solidFill>
                  <a:srgbClr val="00b050"/>
                </a:solidFill>
                <a:latin typeface="MAFFUP+ArialMT"/>
                <a:cs typeface="MAFFUP+ArialMT"/>
              </a:rPr>
              <a:t>•</a:t>
            </a:r>
            <a:r>
              <a:rPr dirty="0" sz="2350" spc="324">
                <a:solidFill>
                  <a:srgbClr val="00b050"/>
                </a:solidFill>
                <a:latin typeface="MAFFUP+ArialMT"/>
                <a:cs typeface="MAFFUP+ArialMT"/>
              </a:rPr>
              <a:t> 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Create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Custom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App,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Objects,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Fields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&amp;</a:t>
            </a:r>
          </a:p>
          <a:p>
            <a:pPr marL="228600" marR="0">
              <a:lnSpc>
                <a:spcPts val="2208"/>
              </a:lnSpc>
              <a:spcBef>
                <a:spcPts val="0"/>
              </a:spcBef>
              <a:spcAft>
                <a:spcPts val="0"/>
              </a:spcAft>
            </a:pP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Relationships,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and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how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you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customize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the</a:t>
            </a:r>
          </a:p>
          <a:p>
            <a:pPr marL="228600" marR="0">
              <a:lnSpc>
                <a:spcPts val="2208"/>
              </a:lnSpc>
              <a:spcBef>
                <a:spcPts val="0"/>
              </a:spcBef>
              <a:spcAft>
                <a:spcPts val="0"/>
              </a:spcAft>
            </a:pP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using</a:t>
            </a:r>
            <a:r>
              <a:rPr dirty="0" sz="2300" spc="519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declarative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2f5597"/>
                </a:solidFill>
                <a:latin typeface="Calibri"/>
                <a:cs typeface="Calibri"/>
              </a:rPr>
              <a:t>tools.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14576" y="486231"/>
            <a:ext cx="7821429" cy="11766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16209" marR="0">
              <a:lnSpc>
                <a:spcPts val="41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100">
                <a:solidFill>
                  <a:srgbClr val="00b050"/>
                </a:solidFill>
                <a:latin typeface="UENNCW+Calibri-Light,Bold"/>
                <a:cs typeface="UENNCW+Calibri-Light,Bold"/>
              </a:rPr>
              <a:t>Exercise</a:t>
            </a:r>
            <a:r>
              <a:rPr dirty="0" sz="4100" spc="-97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4100">
                <a:solidFill>
                  <a:srgbClr val="00b050"/>
                </a:solidFill>
                <a:latin typeface="UENNCW+Calibri-Light,Bold"/>
                <a:cs typeface="UENNCW+Calibri-Light,Bold"/>
              </a:rPr>
              <a:t>-1</a:t>
            </a:r>
          </a:p>
          <a:p>
            <a:pPr marL="0" marR="0">
              <a:lnSpc>
                <a:spcPts val="4500"/>
              </a:lnSpc>
              <a:spcBef>
                <a:spcPts val="364"/>
              </a:spcBef>
              <a:spcAft>
                <a:spcPts val="0"/>
              </a:spcAft>
            </a:pPr>
            <a:r>
              <a:rPr dirty="0" sz="4500">
                <a:solidFill>
                  <a:srgbClr val="00b050"/>
                </a:solidFill>
                <a:latin typeface="UENNCW+Calibri-Light,Bold"/>
                <a:cs typeface="UENNCW+Calibri-Light,Bold"/>
              </a:rPr>
              <a:t>Creating</a:t>
            </a:r>
            <a:r>
              <a:rPr dirty="0" sz="4500" spc="-332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4100">
                <a:solidFill>
                  <a:srgbClr val="00b050"/>
                </a:solidFill>
                <a:latin typeface="UENNCW+Calibri-Light,Bold"/>
                <a:cs typeface="UENNCW+Calibri-Light,Bold"/>
              </a:rPr>
              <a:t>Lightning</a:t>
            </a:r>
            <a:r>
              <a:rPr dirty="0" sz="4100" spc="-9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4100">
                <a:solidFill>
                  <a:srgbClr val="00b050"/>
                </a:solidFill>
                <a:latin typeface="UENNCW+Calibri-Light,Bold"/>
                <a:cs typeface="UENNCW+Calibri-Light,Bold"/>
              </a:rPr>
              <a:t>App:</a:t>
            </a:r>
            <a:r>
              <a:rPr dirty="0" sz="4100" spc="-141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4100">
                <a:solidFill>
                  <a:srgbClr val="00b050"/>
                </a:solidFill>
                <a:latin typeface="UENNCW+Calibri-Light,Bold"/>
                <a:cs typeface="UENNCW+Calibri-Light,Bold"/>
              </a:rPr>
              <a:t>TRAVEL</a:t>
            </a:r>
            <a:r>
              <a:rPr dirty="0" sz="4100" spc="-102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4100">
                <a:solidFill>
                  <a:srgbClr val="00b050"/>
                </a:solidFill>
                <a:latin typeface="UENNCW+Calibri-Light,Bold"/>
                <a:cs typeface="UENNCW+Calibri-Light,Bold"/>
              </a:rPr>
              <a:t>APP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39698" y="1163699"/>
            <a:ext cx="9888415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Custom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object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Department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and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Creating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custom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fields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in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Department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object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772048" y="694115"/>
            <a:ext cx="4802799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b050"/>
                </a:solidFill>
                <a:latin typeface="UENNCW+Calibri-Light,Bold"/>
                <a:cs typeface="UENNCW+Calibri-Light,Bold"/>
              </a:rPr>
              <a:t>Field</a:t>
            </a:r>
            <a:r>
              <a:rPr dirty="0" sz="2800" spc="-66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800">
                <a:solidFill>
                  <a:srgbClr val="00b050"/>
                </a:solidFill>
                <a:latin typeface="UENNCW+Calibri-Light,Bold"/>
                <a:cs typeface="UENNCW+Calibri-Light,Bold"/>
              </a:rPr>
              <a:t>dependency</a:t>
            </a:r>
            <a:r>
              <a:rPr dirty="0" sz="2800" spc="-6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800">
                <a:solidFill>
                  <a:srgbClr val="00b050"/>
                </a:solidFill>
                <a:latin typeface="UENNCW+Calibri-Light,Bold"/>
                <a:cs typeface="UENNCW+Calibri-Light,Bold"/>
              </a:rPr>
              <a:t>in</a:t>
            </a:r>
            <a:r>
              <a:rPr dirty="0" sz="2800" spc="-66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800">
                <a:solidFill>
                  <a:srgbClr val="00b050"/>
                </a:solidFill>
                <a:latin typeface="UENNCW+Calibri-Light,Bold"/>
                <a:cs typeface="UENNCW+Calibri-Light,Bold"/>
              </a:rPr>
              <a:t>department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73160" y="674059"/>
            <a:ext cx="9465188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Creating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Custom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Object</a:t>
            </a:r>
            <a:r>
              <a:rPr dirty="0" sz="2500" spc="-60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Travel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Approval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and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Custom</a:t>
            </a:r>
            <a:r>
              <a:rPr dirty="0" sz="2500" spc="-58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Fields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in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that</a:t>
            </a:r>
            <a:r>
              <a:rPr dirty="0" sz="2500" spc="-59">
                <a:solidFill>
                  <a:srgbClr val="00b050"/>
                </a:solidFill>
                <a:latin typeface="UENNCW+Calibri-Light,Bold"/>
                <a:cs typeface="UENNCW+Calibri-Light,Bold"/>
              </a:rPr>
              <a:t> </a:t>
            </a:r>
            <a:r>
              <a:rPr dirty="0" sz="2500">
                <a:solidFill>
                  <a:srgbClr val="00b050"/>
                </a:solidFill>
                <a:latin typeface="UENNCW+Calibri-Light,Bold"/>
                <a:cs typeface="UENNCW+Calibri-Light,Bold"/>
              </a:rPr>
              <a:t>Object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resentationFormat>On-screen Show (4:3)</PresentationFormat>
  <ScaleCrop>false</ScaleCrop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revision>1</cp:revision>
  <dcterms:modified xsi:type="dcterms:W3CDTF">2023-02-28T04:58:15-06:00</dcterms:modified>
</cp:coreProperties>
</file>